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12" r:id="rId2"/>
    <p:sldId id="337" r:id="rId3"/>
    <p:sldId id="346" r:id="rId4"/>
    <p:sldId id="350" r:id="rId5"/>
    <p:sldId id="336" r:id="rId6"/>
    <p:sldId id="339" r:id="rId7"/>
    <p:sldId id="316" r:id="rId8"/>
    <p:sldId id="349" r:id="rId9"/>
    <p:sldId id="265" r:id="rId10"/>
    <p:sldId id="345" r:id="rId11"/>
    <p:sldId id="347" r:id="rId12"/>
    <p:sldId id="292" r:id="rId13"/>
    <p:sldId id="303" r:id="rId14"/>
    <p:sldId id="341" r:id="rId15"/>
    <p:sldId id="322" r:id="rId16"/>
    <p:sldId id="321" r:id="rId17"/>
    <p:sldId id="342" r:id="rId18"/>
    <p:sldId id="343" r:id="rId19"/>
    <p:sldId id="344" r:id="rId20"/>
    <p:sldId id="324" r:id="rId21"/>
    <p:sldId id="323" r:id="rId22"/>
    <p:sldId id="348" r:id="rId23"/>
    <p:sldId id="33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Elgersma" initials="LE" lastIdx="14" clrIdx="0">
    <p:extLst>
      <p:ext uri="{19B8F6BF-5375-455C-9EA6-DF929625EA0E}">
        <p15:presenceInfo xmlns:p15="http://schemas.microsoft.com/office/powerpoint/2012/main" userId="S::lindsay@elgersmaconsultingcom.onmicrosoft.com::edbf2e0c-64c3-45a2-89a1-0f3e57608278" providerId="AD"/>
      </p:ext>
    </p:extLst>
  </p:cmAuthor>
  <p:cmAuthor id="2" name="Nicole Koopstra" initials="" lastIdx="2" clrIdx="1">
    <p:extLst>
      <p:ext uri="{19B8F6BF-5375-455C-9EA6-DF929625EA0E}">
        <p15:presenceInfo xmlns:p15="http://schemas.microsoft.com/office/powerpoint/2012/main" userId="S::nkoopstra@gfo.ca::a37db97f-7c29-425f-ae8b-a9ede515881a" providerId="AD"/>
      </p:ext>
    </p:extLst>
  </p:cmAuthor>
  <p:cmAuthor id="3" name="Brianne Curtis" initials="BC" lastIdx="3" clrIdx="2">
    <p:extLst>
      <p:ext uri="{19B8F6BF-5375-455C-9EA6-DF929625EA0E}">
        <p15:presenceInfo xmlns:p15="http://schemas.microsoft.com/office/powerpoint/2012/main" userId="S::bcurtis@gfo.ca::4d36d49e-32f4-473a-b818-5cd7e50bc4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09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 autoAdjust="0"/>
    <p:restoredTop sz="65665" autoAdjust="0"/>
  </p:normalViewPr>
  <p:slideViewPr>
    <p:cSldViewPr snapToGrid="0">
      <p:cViewPr varScale="1">
        <p:scale>
          <a:sx n="77" d="100"/>
          <a:sy n="77" d="100"/>
        </p:scale>
        <p:origin x="97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16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D018B-63AE-44BB-B311-756F935CE590}" type="datetimeFigureOut">
              <a:rPr lang="en-CA" smtClean="0"/>
              <a:t>2024-10-03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52B4D-80B6-452C-A7D7-277FD7B18C0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037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oodineverygrain.ca/ontario-farming-stemterprise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cp.edu.gov.on.ca/en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cp.edu.gov.on.ca/en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3012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Growing Our Ingredients </a:t>
            </a:r>
          </a:p>
          <a:p>
            <a:endParaRPr lang="en-US" b="1" dirty="0"/>
          </a:p>
          <a:p>
            <a:r>
              <a:rPr lang="en-US" dirty="0"/>
              <a:t>Ask your student to recall the 5 things plants need to grow. Answers on next slide.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41722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Growing Our Ingredients </a:t>
            </a:r>
          </a:p>
          <a:p>
            <a:endParaRPr lang="en-US" b="1" dirty="0"/>
          </a:p>
          <a:p>
            <a:r>
              <a:rPr lang="en-US" dirty="0"/>
              <a:t>Use this slide as a refresher on what a plant needs to grow – light, air, water, space to grow and nutrients.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3115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 Fair Test</a:t>
            </a:r>
          </a:p>
          <a:p>
            <a:pPr marL="0" indent="0">
              <a:lnSpc>
                <a:spcPct val="150000"/>
              </a:lnSpc>
              <a:spcBef>
                <a:spcPts val="2400"/>
              </a:spcBef>
              <a:buNone/>
            </a:pPr>
            <a:r>
              <a:rPr lang="en-US" sz="1200" dirty="0"/>
              <a:t>Use the presentation to discuss the meaning of a fair test and why it is important.</a:t>
            </a:r>
          </a:p>
          <a:p>
            <a:pPr marL="0" indent="0">
              <a:lnSpc>
                <a:spcPct val="150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50000"/>
              </a:lnSpc>
              <a:spcBef>
                <a:spcPts val="2400"/>
              </a:spcBef>
              <a:buNone/>
            </a:pPr>
            <a:r>
              <a:rPr lang="en-US" sz="1200" dirty="0"/>
              <a:t>A fair test is a controlled investigation that compares two things. For a test to be fair, or well-controlled, we have to make sure that only one thing (called a variable) is changed and everything else is kept the same.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153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Variables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dirty="0"/>
              <a:t>A variable is anything that can affect the results we are observing or measuring.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US" dirty="0"/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dirty="0"/>
              <a:t>Watch the video with students.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dirty="0"/>
              <a:t>https://youtu.be/yYMPbKbK1yo 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0540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Variables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 out the Investigation Planning Worksheets.  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to students that they will be working in their business groups to carry out an investigation on conditions plants need to grow.  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will have just had a quick refresher about these conditions (slide 11)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should start by brainstorming what variables they could keep the same or change.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800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Possible answers are type of compost, planting depth, amount of water, size of pot, position in classroom (to keep light and temperature constant).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04819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8978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Make a Prediction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dirty="0">
                <a:solidFill>
                  <a:srgbClr val="FF6600"/>
                </a:solidFill>
              </a:rPr>
              <a:t>Ask students to predict which ingredient they think will grow the fastest/tallest and why.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2342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Will We Grow?</a:t>
            </a:r>
          </a:p>
          <a:p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Educators can order free seed kits to use with this step.  While supplies last at </a:t>
            </a:r>
            <a:r>
              <a:rPr lang="en-US" sz="1800" b="1" u="sng" kern="100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https://goodineverygrain.ca/ontario-farming-stemterprise/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do not have oat, soybean or wheat seeds, or you have old seeds, please contact: </a:t>
            </a:r>
            <a:r>
              <a:rPr lang="en-CA" sz="1800" b="1" u="sng" kern="100" dirty="0">
                <a:solidFill>
                  <a:srgbClr val="0563C1"/>
                </a:solidFill>
                <a:effectLst/>
                <a:highlight>
                  <a:srgbClr val="FFFF00"/>
                </a:highligh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web@gfo.ca </a:t>
            </a:r>
            <a:r>
              <a:rPr lang="en-CA" sz="1800" b="1" u="none" kern="100" dirty="0">
                <a:solidFill>
                  <a:srgbClr val="0563C1"/>
                </a:solidFill>
                <a:effectLst/>
                <a:highlight>
                  <a:srgbClr val="FFFF00"/>
                </a:highlight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see if supplies are still available. </a:t>
            </a:r>
            <a:endParaRPr lang="en-CA" sz="1800" u="non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C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6066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Planting Your Seeds</a:t>
            </a:r>
          </a:p>
          <a:p>
            <a:endParaRPr lang="en-US" dirty="0"/>
          </a:p>
          <a:p>
            <a:r>
              <a:rPr lang="en-US" dirty="0"/>
              <a:t>This slide can be updated with the supplies you have accessible.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36285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Planting Your Seeds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dirty="0"/>
              <a:t>Model planting each of the ingredient seeds by following the directions.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endParaRPr lang="en-US" dirty="0"/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dirty="0"/>
              <a:t>Discuss the best place in the classroom to keep the plants to help them grow.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endParaRPr lang="en-US" dirty="0"/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dirty="0"/>
              <a:t>Notes: </a:t>
            </a:r>
          </a:p>
          <a:p>
            <a:pPr marL="171450" indent="-171450">
              <a:lnSpc>
                <a:spcPct val="135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/>
              <a:t>Some cups are perforated (previous stock). </a:t>
            </a:r>
          </a:p>
          <a:p>
            <a:pPr marL="171450" indent="-171450">
              <a:lnSpc>
                <a:spcPct val="135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/>
              <a:t>Keep the puck intact—don’t remove the netting or break it apart.</a:t>
            </a:r>
          </a:p>
          <a:p>
            <a:pPr marL="171450" indent="-171450">
              <a:lnSpc>
                <a:spcPct val="135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/>
              <a:t>Some classes are growing one seed per cup per student, while others are growing enough for their business group. Either works</a:t>
            </a:r>
          </a:p>
          <a:p>
            <a:pPr marL="171450" indent="-171450">
              <a:lnSpc>
                <a:spcPct val="135000"/>
              </a:lnSpc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/>
              <a:t>If you are following the lesson plan (you can veer off any time!), you will need 2 cups/pucks/seeds per business group. 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endParaRPr lang="en-US" dirty="0"/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dirty="0"/>
              <a:t>Educators can order free seed kits to use with this step.  While supplies last at </a:t>
            </a:r>
            <a:r>
              <a:rPr lang="en-US" b="1" dirty="0"/>
              <a:t>https://</a:t>
            </a:r>
            <a:r>
              <a:rPr lang="en-US" b="1" dirty="0" err="1"/>
              <a:t>goodineverygrain.ca</a:t>
            </a:r>
            <a:r>
              <a:rPr lang="en-US" b="1" dirty="0"/>
              <a:t>/</a:t>
            </a:r>
            <a:r>
              <a:rPr lang="en-US" b="1" dirty="0" err="1"/>
              <a:t>ontario</a:t>
            </a:r>
            <a:r>
              <a:rPr lang="en-US" b="1" dirty="0"/>
              <a:t>-farming-</a:t>
            </a:r>
            <a:r>
              <a:rPr lang="en-US" b="1" dirty="0" err="1"/>
              <a:t>stemterprise</a:t>
            </a:r>
            <a:r>
              <a:rPr lang="en-US" b="1" dirty="0"/>
              <a:t>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906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561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</a:rPr>
              <a:t>Observational Journals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200" dirty="0"/>
              <a:t>As their plants grow, ask students to complete a regular ingredient journal using the activity sheet.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200" dirty="0"/>
              <a:t>Students should be encouraged to observe their plants closely and draw detailed, labelled diagrams at each stage.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200" dirty="0"/>
              <a:t>Model measuring length accurately and ask students to record the height of their plants at each stage.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200" dirty="0"/>
              <a:t>Use the presentation to teach the appropriate scientific vocabulary to label and describe their diagrams .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200" dirty="0"/>
              <a:t>Students could also take a photo each day to create a time lapse video of their plants’ growth.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  <a:p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25617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Conclusions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dirty="0"/>
              <a:t>Once the plants have grown ask students to consider the questions on the presentation: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US" sz="1200" dirty="0"/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sz="1200" dirty="0"/>
              <a:t>• Explain what you found and why you think it happened. 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200" dirty="0"/>
              <a:t>• Which ingredient grew fastest?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200" dirty="0"/>
              <a:t>• Which ingredient grew tallest?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200" dirty="0"/>
              <a:t>• What did you notice about the directions the plants grew?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200" dirty="0"/>
              <a:t>• Was your investigation a fair test?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200" dirty="0"/>
              <a:t>• How could you improve it next time?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7562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200" dirty="0">
                <a:latin typeface="Lexend Deca Light" pitchFamily="2" charset="77"/>
              </a:rPr>
              <a:t>Your word might be about something you learned, how you felt about the lesson, a question or a celebration.</a:t>
            </a:r>
          </a:p>
          <a:p>
            <a:pPr marL="0" indent="0">
              <a:buNone/>
            </a:pPr>
            <a:endParaRPr lang="en-US" sz="12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1200" dirty="0">
                <a:latin typeface="Lexend Deca Light" pitchFamily="2" charset="77"/>
              </a:rPr>
              <a:t>Share the word with your teacher before exiting.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85836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Soil!  The basis of all life on earth.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6618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Science &amp; Technology Curriculum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A STEM Skills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A1.2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Use a scientific experimentation process and associated skills to conduct investigations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A1.5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Communicate their findings, using science and technology vocabulary and formats that are appropriate for specific audiences and purposes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3835">
              <a:lnSpc>
                <a:spcPct val="107000"/>
              </a:lnSpc>
            </a:pP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Science &amp; Technology Curriculum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B Life Systems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B2.1</a:t>
            </a:r>
            <a:r>
              <a:rPr lang="en-CA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the basic needs of plants, including the need for air, water, light, heat, nutrients, and space, and identify environmental conditions that may threaten plant survival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B2.2</a:t>
            </a:r>
            <a:r>
              <a:rPr lang="en-CA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Identify different parts of plants, including the root, stem, flower, stamen, pistil, leaf, seed, cone, and fruit, and describe how each part contributes to plants’ survival within their environment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B2.3</a:t>
            </a:r>
            <a:r>
              <a:rPr lang="en-CA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changes that different plants undergo in their life cycles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B2.4</a:t>
            </a:r>
            <a:r>
              <a:rPr lang="en-CA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ways in which a variety of plants adapt and/or react to their environment and to changes in their environment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Mathematics Curriculum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C Algebra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C4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Apply the process of mathematical modelling to represent, analyze, make predictions, and provide insight into real-life situations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D Data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D1.2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Collect data through observations, experiments, and interviews to answer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questions of interest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that focus on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qualitative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and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quantitative data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organize the data using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frequency tables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Agriculture/Agri-Food Themes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0000"/>
              </a:buClr>
              <a:buSzPts val="1100"/>
              <a:buFont typeface="Symbol" pitchFamily="2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Plant seeds as an introduction to learning about soil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349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Science &amp; Technology Curriculum 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A STEM Skills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A1.2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Use a scientific experimentation process and associated skills to conduct investigations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A1.5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Communicate their findings, using science and technology vocabulary and formats that are appropriate for specific audiences and purposes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3835">
              <a:lnSpc>
                <a:spcPct val="107000"/>
              </a:lnSpc>
            </a:pP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Science &amp; Technology Curriculum 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B Life Systems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B2.1</a:t>
            </a:r>
            <a:r>
              <a:rPr lang="en-CA" sz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the basic needs of plants, including the need for air, water, light, heat, nutrients, and space, and identify environmental conditions that may threaten plant survival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B2.2</a:t>
            </a:r>
            <a:r>
              <a:rPr lang="en-CA" sz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Identify different parts of plants, including the root, stem, flower, stamen, pistil, leaf, seed, cone, and fruit, and describe how each part contributes to plants’ survival within their environment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B2.3</a:t>
            </a:r>
            <a:r>
              <a:rPr lang="en-CA" sz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changes that different plants undergo in their life cycles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B2.4</a:t>
            </a:r>
            <a:r>
              <a:rPr lang="en-CA" sz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Describe ways in which a variety of plants adapt and/or react to their environment and to changes in their environment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Mathematics Curriculum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C Algebra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C4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Apply the process of mathematical modelling to represent, analyze, make predictions, and provide insight into real-life situations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495"/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D Data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D1.2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Collect data through observations, experiments, and interviews to answer </a:t>
            </a:r>
            <a:r>
              <a:rPr lang="en-CA" sz="12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questions of interest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that focus on </a:t>
            </a:r>
            <a:r>
              <a:rPr lang="en-CA" sz="12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qualitative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and </a:t>
            </a:r>
            <a:r>
              <a:rPr lang="en-CA" sz="12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quantitative data</a:t>
            </a: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organize the data using </a:t>
            </a:r>
            <a:r>
              <a:rPr lang="en-CA" sz="12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frequency tables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Agriculture/Agri-Food Themes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0000"/>
              </a:buClr>
              <a:buSzPts val="1100"/>
              <a:buFont typeface="Symbol" pitchFamily="2" charset="2"/>
              <a:buChar char=""/>
            </a:pPr>
            <a:r>
              <a:rPr lang="en-CA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Plant seeds as an introduction to learning about soil</a:t>
            </a:r>
            <a:endParaRPr lang="en-CA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3133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427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chemeClr val="tx1"/>
                </a:solidFill>
                <a:latin typeface="+mn-lt"/>
              </a:rPr>
              <a:t>Learning Objectives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dirty="0"/>
              <a:t>Notice that plants have distinct characteristics.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dirty="0"/>
              <a:t>Identify similarities and differences among the various types of plants grown.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dirty="0"/>
              <a:t>Understand the basic needs of plants and energy.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dirty="0"/>
              <a:t>Consider different ways plants are grown for food.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dirty="0"/>
              <a:t>Discuss examples of environmental conditions that may threaten plant and animal survival.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2393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Minds ON!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What this video of corn growing on a farm (1:26).  </a:t>
            </a:r>
          </a:p>
          <a:p>
            <a:r>
              <a:rPr lang="en-US" b="0" dirty="0"/>
              <a:t>Ask students - What do you notice?  What do you wonder?  </a:t>
            </a:r>
          </a:p>
          <a:p>
            <a:endParaRPr lang="en-US" b="0" dirty="0"/>
          </a:p>
          <a:p>
            <a:r>
              <a:rPr lang="en-US" b="0" dirty="0"/>
              <a:t>Is there any learning from the previous lessons that they can apply?</a:t>
            </a:r>
          </a:p>
          <a:p>
            <a:endParaRPr lang="en-US" b="0" dirty="0"/>
          </a:p>
          <a:p>
            <a:r>
              <a:rPr lang="en-US" b="1" dirty="0"/>
              <a:t>https://</a:t>
            </a:r>
            <a:r>
              <a:rPr lang="en-US" b="1" dirty="0" err="1"/>
              <a:t>www.youtube.com</a:t>
            </a:r>
            <a:r>
              <a:rPr lang="en-US" b="1" dirty="0"/>
              <a:t>/</a:t>
            </a:r>
            <a:r>
              <a:rPr lang="en-US" b="1" dirty="0" err="1"/>
              <a:t>watch?v</a:t>
            </a:r>
            <a:r>
              <a:rPr lang="en-US" b="1" dirty="0"/>
              <a:t>=ex0iCu1ZJw4&amp;t=86s</a:t>
            </a:r>
            <a:r>
              <a:rPr lang="en-US" b="0" dirty="0"/>
              <a:t>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272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Growing Our Ingredients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Explain: We are going to grow our own granola bar ingredients from seeds so we can see what we learned coming to life in the classroom.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Explain: There are many different grains grown in Ontario and that are found in foods and products that we use every day!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Ask: Does anything here surprise you?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0513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Growing Our Ingredients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Explain: Seeds are little packages of life. Inside them is everything needed to make a new plant under the right conditions.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Explain:  We will be growing Oats, Soybeans and Wheat.  These are the grain ingredients that could possibly be used in granola bars.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dirty="0"/>
              <a:t>Explain: We will keep a journal and conduct an investigation to explore the conditions that a plant needs to grow well.  We will see which of our plant ingredients will grow fastest and win the great ingredient race!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dirty="0"/>
          </a:p>
          <a:p>
            <a:pPr algn="l"/>
            <a:r>
              <a:rPr lang="en-US" sz="1800" b="0" i="0" u="none" strike="noStrike" baseline="0" dirty="0">
                <a:latin typeface="InterstateCondensed-Light"/>
              </a:rPr>
              <a:t>Use slide 11 as a refresher on what a plant needs to grow – water,</a:t>
            </a:r>
          </a:p>
          <a:p>
            <a:pPr algn="l"/>
            <a:r>
              <a:rPr lang="en-US" sz="1800" b="0" i="0" u="none" strike="noStrike" baseline="0" dirty="0">
                <a:latin typeface="InterstateCondensed-Light"/>
              </a:rPr>
              <a:t>light, space, air and nutrients.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042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136" y="230794"/>
            <a:ext cx="7550870" cy="414533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91AEFB-B151-492A-9947-CBE4C4DBC9F3}"/>
              </a:ext>
            </a:extLst>
          </p:cNvPr>
          <p:cNvSpPr/>
          <p:nvPr userDrawn="1"/>
        </p:nvSpPr>
        <p:spPr>
          <a:xfrm>
            <a:off x="685801" y="4694549"/>
            <a:ext cx="7822480" cy="111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2E2E68F-9FB4-44AC-964F-4A19EFB514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3076" y="4925564"/>
            <a:ext cx="7588577" cy="79650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 err="1"/>
              <a:t>Xxxxxxxxx</a:t>
            </a:r>
            <a:r>
              <a:rPr lang="en-US" dirty="0"/>
              <a:t> x </a:t>
            </a:r>
            <a:r>
              <a:rPr lang="en-US" dirty="0" err="1"/>
              <a:t>xxxxxx</a:t>
            </a:r>
            <a:r>
              <a:rPr lang="en-US" dirty="0"/>
              <a:t> </a:t>
            </a:r>
            <a:r>
              <a:rPr lang="en-US" dirty="0" err="1"/>
              <a:t>xxxxx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CB7407-2DED-4D80-A275-67583C793BD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5801" y="5953085"/>
            <a:ext cx="917346" cy="6270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dirty="0"/>
              <a:t>G3S03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30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07F5BE-1879-4F76-AFC2-5CF1AB16A7D9}"/>
              </a:ext>
            </a:extLst>
          </p:cNvPr>
          <p:cNvSpPr/>
          <p:nvPr userDrawn="1"/>
        </p:nvSpPr>
        <p:spPr>
          <a:xfrm>
            <a:off x="638076" y="355699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388" y="556184"/>
            <a:ext cx="5938887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388" y="1343735"/>
            <a:ext cx="7418895" cy="4736554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FFFE19-4F6F-4CDF-B4BF-37E003BCFCAE}"/>
              </a:ext>
            </a:extLst>
          </p:cNvPr>
          <p:cNvSpPr/>
          <p:nvPr userDrawn="1"/>
        </p:nvSpPr>
        <p:spPr>
          <a:xfrm>
            <a:off x="638076" y="355698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AD9CA26-19F8-423D-A918-8677BF68F37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923594" y="3635918"/>
            <a:ext cx="3007003" cy="2930255"/>
          </a:xfrm>
          <a:prstGeom prst="flowChartConnector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F07DCA-30DF-4FD5-A55D-B9A1F4376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556184"/>
            <a:ext cx="5948314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A57F65-F6A5-4470-A1BB-06A4A7C0B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346341"/>
            <a:ext cx="7428322" cy="4752801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168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5963" y="179404"/>
            <a:ext cx="3666363" cy="201278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A41AD9C-BA5D-45A5-8485-A0FE5FC0806D}"/>
              </a:ext>
            </a:extLst>
          </p:cNvPr>
          <p:cNvSpPr/>
          <p:nvPr userDrawn="1"/>
        </p:nvSpPr>
        <p:spPr>
          <a:xfrm>
            <a:off x="4309371" y="5931262"/>
            <a:ext cx="1200808" cy="79021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1" name="Picture 4" descr="C:\Users\ecalhoun@gfo.ca\AppData\Local\Microsoft\Windows\Temporary Internet Files\Content.Outlook\DJ5WIKHZ\GIEG logo - color.jpg">
            <a:extLst>
              <a:ext uri="{FF2B5EF4-FFF2-40B4-BE49-F238E27FC236}">
                <a16:creationId xmlns:a16="http://schemas.microsoft.com/office/drawing/2014/main" id="{22605C6C-7CC5-4A78-9B96-68E0F56DF9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8527" y="6021848"/>
            <a:ext cx="1003593" cy="6567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5B340A-6313-4F32-B417-2FF3F44C1740}"/>
              </a:ext>
            </a:extLst>
          </p:cNvPr>
          <p:cNvSpPr/>
          <p:nvPr userDrawn="1"/>
        </p:nvSpPr>
        <p:spPr>
          <a:xfrm>
            <a:off x="628650" y="2371121"/>
            <a:ext cx="7877274" cy="340307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5DEE7D2-65AD-4AEE-B416-A26C2EAC3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575" y="3125445"/>
            <a:ext cx="7491854" cy="2596625"/>
          </a:xfrm>
        </p:spPr>
        <p:txBody>
          <a:bodyPr/>
          <a:lstStyle>
            <a:lvl1pPr>
              <a:defRPr sz="24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 sz="2000">
                <a:solidFill>
                  <a:schemeClr val="accent6"/>
                </a:solidFill>
                <a:latin typeface="Arial Rounded MT Bold" panose="020F0704030504030204" pitchFamily="34" charset="0"/>
              </a:defRPr>
            </a:lvl2pPr>
            <a:lvl3pPr>
              <a:defRPr sz="1800">
                <a:solidFill>
                  <a:schemeClr val="accent6"/>
                </a:solidFill>
                <a:latin typeface="Arial Rounded MT Bold" panose="020F0704030504030204" pitchFamily="34" charset="0"/>
              </a:defRPr>
            </a:lvl3pPr>
            <a:lvl4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4pPr>
            <a:lvl5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3">
            <a:extLst>
              <a:ext uri="{FF2B5EF4-FFF2-40B4-BE49-F238E27FC236}">
                <a16:creationId xmlns:a16="http://schemas.microsoft.com/office/drawing/2014/main" id="{D2DE9F8A-6237-4EC7-9B79-CB9767625D6D}"/>
              </a:ext>
            </a:extLst>
          </p:cNvPr>
          <p:cNvSpPr txBox="1">
            <a:spLocks/>
          </p:cNvSpPr>
          <p:nvPr userDrawn="1"/>
        </p:nvSpPr>
        <p:spPr>
          <a:xfrm>
            <a:off x="888575" y="2512394"/>
            <a:ext cx="7626775" cy="61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6"/>
                </a:solidFill>
              </a:rPr>
              <a:t>What’s next?</a:t>
            </a:r>
            <a:endParaRPr lang="en-CA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5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C88181-DF5C-45ED-A5AD-8C82628CF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9A530123-AE99-4467-BC86-7E4003B5DEB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062" y="4020009"/>
            <a:ext cx="1188720" cy="586949"/>
          </a:xfrm>
          <a:prstGeom prst="rect">
            <a:avLst/>
          </a:prstGeom>
        </p:spPr>
      </p:pic>
      <p:pic>
        <p:nvPicPr>
          <p:cNvPr id="13" name="Picture 12" descr="A picture containing toy&#10;&#10;Description automatically generated">
            <a:extLst>
              <a:ext uri="{FF2B5EF4-FFF2-40B4-BE49-F238E27FC236}">
                <a16:creationId xmlns:a16="http://schemas.microsoft.com/office/drawing/2014/main" id="{01F68696-CCB1-482F-AD45-D8CB3E14F8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88702">
            <a:off x="7994558" y="4234511"/>
            <a:ext cx="1124541" cy="408893"/>
          </a:xfrm>
          <a:prstGeom prst="rect">
            <a:avLst/>
          </a:prstGeom>
        </p:spPr>
      </p:pic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3BE8D887-2E92-45A4-90FE-FF4BB38C1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765" y="1238720"/>
            <a:ext cx="392194" cy="331474"/>
          </a:xfrm>
          <a:prstGeom prst="rect">
            <a:avLst/>
          </a:prstGeom>
        </p:spPr>
      </p:pic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16AFEC8E-0E08-4098-83CD-3FE023761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7953" y="1448423"/>
            <a:ext cx="572743" cy="507494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51F69743-F2E6-434D-82AB-8D2403B263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3083" y="3295014"/>
            <a:ext cx="366713" cy="349251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95789B87-2D03-446C-8B94-2D96CC746C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9825">
            <a:off x="8635640" y="3044615"/>
            <a:ext cx="366713" cy="349251"/>
          </a:xfrm>
          <a:prstGeom prst="rect">
            <a:avLst/>
          </a:prstGeom>
        </p:spPr>
      </p:pic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4E99BA1A-54F3-4F58-A326-5CBD25A8A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93991" y="304635"/>
            <a:ext cx="568339" cy="501015"/>
          </a:xfrm>
          <a:prstGeom prst="rect">
            <a:avLst/>
          </a:prstGeom>
        </p:spPr>
      </p:pic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52EDC74B-B62C-4422-84AD-B3642C9137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5" y="104238"/>
            <a:ext cx="584200" cy="45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7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YMPbKbK1yo?feature=oembed" TargetMode="Externa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37.emf"/><Relationship Id="rId7" Type="http://schemas.openxmlformats.org/officeDocument/2006/relationships/image" Target="../media/image4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10" Type="http://schemas.openxmlformats.org/officeDocument/2006/relationships/image" Target="../media/image44.emf"/><Relationship Id="rId4" Type="http://schemas.openxmlformats.org/officeDocument/2006/relationships/image" Target="../media/image38.emf"/><Relationship Id="rId9" Type="http://schemas.openxmlformats.org/officeDocument/2006/relationships/image" Target="../media/image43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x0iCu1ZJw4?start=86&amp;feature=oembed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3</a:t>
            </a:r>
          </a:p>
          <a:p>
            <a:r>
              <a:rPr lang="en-US" dirty="0">
                <a:latin typeface="Lexend Deca Medium" pitchFamily="2" charset="77"/>
              </a:rPr>
              <a:t>Lesson 4: Planting Your Seeds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CF1DA7-08C0-2895-7440-C73A0E0E01E0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DA2D2F6-CD74-B7F8-C3E7-8A393EE5A9D5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4492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712" y="1853064"/>
            <a:ext cx="6324991" cy="4765445"/>
          </a:xfrm>
        </p:spPr>
        <p:txBody>
          <a:bodyPr>
            <a:normAutofit/>
          </a:bodyPr>
          <a:lstStyle/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000" dirty="0">
                <a:latin typeface="Lexend Deca Medium" pitchFamily="2" charset="77"/>
              </a:rPr>
              <a:t>We will do an investigation to learn more about the conditions a plant needs to grow.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000" dirty="0">
                <a:solidFill>
                  <a:schemeClr val="accent2"/>
                </a:solidFill>
                <a:latin typeface="Lexend Deca Medium" pitchFamily="2" charset="77"/>
              </a:rPr>
              <a:t>What 5 things do plants need to grow?</a:t>
            </a:r>
            <a:endParaRPr lang="en-US" sz="2000" dirty="0">
              <a:latin typeface="Lexend Deca Medium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Medium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Medium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Medium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Medium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8B6552-1CE5-E5EB-3DFE-8E4F49A3FDE7}"/>
              </a:ext>
            </a:extLst>
          </p:cNvPr>
          <p:cNvSpPr txBox="1">
            <a:spLocks/>
          </p:cNvSpPr>
          <p:nvPr/>
        </p:nvSpPr>
        <p:spPr>
          <a:xfrm>
            <a:off x="1023728" y="835225"/>
            <a:ext cx="5938887" cy="7865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Lexend Deca Medium" pitchFamily="2" charset="77"/>
              </a:rPr>
              <a:t>Growing Our Ingredients</a:t>
            </a:r>
            <a:endParaRPr lang="en-CA" dirty="0">
              <a:latin typeface="Lexend Deca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80497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01CF34-8BED-53A1-6825-995A64C9C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469" y="3429000"/>
            <a:ext cx="4037123" cy="252320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550851-1B58-03DE-0452-C2D5AABC6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712" y="1853065"/>
            <a:ext cx="6324991" cy="1575936"/>
          </a:xfrm>
        </p:spPr>
        <p:txBody>
          <a:bodyPr>
            <a:normAutofit/>
          </a:bodyPr>
          <a:lstStyle/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000" dirty="0">
                <a:latin typeface="Lexend Deca Light" pitchFamily="2" charset="77"/>
              </a:rPr>
              <a:t>We will do an investigation to learn more about the conditions a plant needs to grow.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2000" dirty="0">
                <a:solidFill>
                  <a:schemeClr val="accent2"/>
                </a:solidFill>
                <a:latin typeface="Lexend Deca Light" pitchFamily="2" charset="77"/>
              </a:rPr>
              <a:t>What 5 things do plants need to grow?</a:t>
            </a: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6AE4FF-E4AE-5F86-F154-E04503BFC3CD}"/>
              </a:ext>
            </a:extLst>
          </p:cNvPr>
          <p:cNvSpPr txBox="1">
            <a:spLocks/>
          </p:cNvSpPr>
          <p:nvPr/>
        </p:nvSpPr>
        <p:spPr>
          <a:xfrm>
            <a:off x="1023728" y="835225"/>
            <a:ext cx="5938887" cy="7865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Lexend Deca Medium" pitchFamily="2" charset="77"/>
              </a:rPr>
              <a:t>Growing Our Ingredients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C767A3-6F36-EDD9-FD58-559334874E7E}"/>
              </a:ext>
            </a:extLst>
          </p:cNvPr>
          <p:cNvSpPr/>
          <p:nvPr/>
        </p:nvSpPr>
        <p:spPr>
          <a:xfrm>
            <a:off x="2569945" y="3359217"/>
            <a:ext cx="4283242" cy="270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D8B7C3-41B5-2F29-D325-C86643B48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087" y="3559227"/>
            <a:ext cx="1152339" cy="11523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B595AD-2CB6-3F4C-A312-423B4AD60F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9853" y="3617238"/>
            <a:ext cx="1149175" cy="11278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091FE3F-EE9E-2816-7688-ADF1073C6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3126" y="3636101"/>
            <a:ext cx="1371600" cy="11684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B23E245-1ED1-060A-CD18-4C92C244157A}"/>
              </a:ext>
            </a:extLst>
          </p:cNvPr>
          <p:cNvSpPr txBox="1">
            <a:spLocks/>
          </p:cNvSpPr>
          <p:nvPr/>
        </p:nvSpPr>
        <p:spPr>
          <a:xfrm>
            <a:off x="6314248" y="3848006"/>
            <a:ext cx="2476490" cy="19292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600" dirty="0">
                <a:latin typeface="Lexend Deca Light" pitchFamily="2" charset="77"/>
              </a:rPr>
              <a:t>Light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600" dirty="0">
                <a:latin typeface="Lexend Deca Light" pitchFamily="2" charset="77"/>
              </a:rPr>
              <a:t>Air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600" dirty="0">
                <a:latin typeface="Lexend Deca Light" pitchFamily="2" charset="77"/>
              </a:rPr>
              <a:t>Water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600" dirty="0">
                <a:latin typeface="Lexend Deca Light" pitchFamily="2" charset="77"/>
              </a:rPr>
              <a:t>Space to grow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1600" dirty="0">
                <a:latin typeface="Lexend Deca Light" pitchFamily="2" charset="77"/>
              </a:rPr>
              <a:t>Nutrients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0A530FE-7B33-22AC-EA92-94DF5657AC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5674" y="4935153"/>
            <a:ext cx="3261129" cy="10512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0AB5C6-130A-BB1A-4303-6FC7CDBB0A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8211" y="4963983"/>
            <a:ext cx="684632" cy="10224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058547-E2A8-1EB8-6E5C-A37CCCE806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7340" y="4963983"/>
            <a:ext cx="298819" cy="91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98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8BC656-AE6B-4CE8-A02A-27EAD0DFF6C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81074" y="1722921"/>
            <a:ext cx="7181851" cy="364544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>
                <a:latin typeface="Lexend Deca Light" pitchFamily="2" charset="77"/>
              </a:rPr>
              <a:t>A fair test compares two things. People doing the testing control the test. It is called a </a:t>
            </a:r>
            <a:r>
              <a:rPr lang="en-US" sz="2000" u="sng" dirty="0">
                <a:latin typeface="Lexend Deca Light" pitchFamily="2" charset="77"/>
              </a:rPr>
              <a:t>controlled investigation</a:t>
            </a:r>
            <a:r>
              <a:rPr lang="en-US" sz="2000" dirty="0">
                <a:latin typeface="Lexend Deca Ligh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>
                <a:latin typeface="Lexend Deca Light" pitchFamily="2" charset="77"/>
              </a:rPr>
              <a:t>For a test to be “fair,” we must make sure that only one thing (the </a:t>
            </a:r>
            <a:r>
              <a:rPr lang="en-US" sz="2000" u="sng" dirty="0">
                <a:latin typeface="Lexend Deca Light" pitchFamily="2" charset="77"/>
              </a:rPr>
              <a:t>variable</a:t>
            </a:r>
            <a:r>
              <a:rPr lang="en-US" sz="2000" dirty="0">
                <a:latin typeface="Lexend Deca Light" pitchFamily="2" charset="77"/>
              </a:rPr>
              <a:t>) changes. Everything else stays 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>
                <a:latin typeface="Lexend Deca Light" pitchFamily="2" charset="77"/>
              </a:rPr>
              <a:t>the same.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24FCC5-6149-459D-AFB5-501D52AEC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452" y="797008"/>
            <a:ext cx="5938396" cy="783373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 Fair Test</a:t>
            </a:r>
            <a:endParaRPr lang="en-CA" dirty="0">
              <a:latin typeface="Lexend Deca Medium" pitchFamily="2" charset="77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8C8373E-7AE8-4216-986D-98993A01F11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4032140"/>
            <a:ext cx="4359275" cy="2533760"/>
          </a:xfrm>
        </p:spPr>
      </p:pic>
    </p:spTree>
    <p:extLst>
      <p:ext uri="{BB962C8B-B14F-4D97-AF65-F5344CB8AC3E}">
        <p14:creationId xmlns:p14="http://schemas.microsoft.com/office/powerpoint/2010/main" val="2281167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B03B-99D2-4E6B-8C36-2AE7DEF4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05" y="882880"/>
            <a:ext cx="5938887" cy="788291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Variables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7035-C926-4F87-80B4-C2D853ED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232" y="1671171"/>
            <a:ext cx="7379504" cy="462082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1800"/>
              </a:spcBef>
              <a:buNone/>
            </a:pPr>
            <a:r>
              <a:rPr lang="en-US" sz="2000" dirty="0">
                <a:latin typeface="Lexend Deca Light" pitchFamily="2" charset="77"/>
              </a:rPr>
              <a:t>A variable is anything that can affect </a:t>
            </a:r>
            <a:br>
              <a:rPr lang="en-US" sz="2000" dirty="0">
                <a:latin typeface="Lexend Deca Light" pitchFamily="2" charset="77"/>
              </a:rPr>
            </a:br>
            <a:r>
              <a:rPr lang="en-US" sz="2000" dirty="0">
                <a:latin typeface="Lexend Deca Light" pitchFamily="2" charset="77"/>
              </a:rPr>
              <a:t>the results of our test. </a:t>
            </a:r>
          </a:p>
          <a:p>
            <a:pPr marL="0" indent="0">
              <a:lnSpc>
                <a:spcPct val="110000"/>
              </a:lnSpc>
              <a:spcBef>
                <a:spcPts val="1800"/>
              </a:spcBef>
              <a:buNone/>
            </a:pPr>
            <a:r>
              <a:rPr lang="en-US" sz="2000" dirty="0">
                <a:latin typeface="Lexend Deca Light" pitchFamily="2" charset="77"/>
              </a:rPr>
              <a:t>Let’s watch this video and learn more!</a:t>
            </a:r>
          </a:p>
          <a:p>
            <a:pPr marL="0" indent="0">
              <a:lnSpc>
                <a:spcPct val="110000"/>
              </a:lnSpc>
              <a:spcBef>
                <a:spcPts val="18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CA" sz="2000" dirty="0">
              <a:latin typeface="Lexend Deca Light" pitchFamily="2" charset="77"/>
            </a:endParaRPr>
          </a:p>
        </p:txBody>
      </p:sp>
      <p:pic>
        <p:nvPicPr>
          <p:cNvPr id="4" name="Online Media 3" descr="Fair Tests">
            <a:hlinkClick r:id="" action="ppaction://media"/>
            <a:extLst>
              <a:ext uri="{FF2B5EF4-FFF2-40B4-BE49-F238E27FC236}">
                <a16:creationId xmlns:a16="http://schemas.microsoft.com/office/drawing/2014/main" id="{61949888-05B6-2150-D4FF-249A97922AC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38141" y="3244013"/>
            <a:ext cx="4667718" cy="263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2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B03B-99D2-4E6B-8C36-2AE7DEF4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5714" y="768133"/>
            <a:ext cx="5938887" cy="788291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Planning Your Investigation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7035-C926-4F87-80B4-C2D853ED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714" y="1835556"/>
            <a:ext cx="3141018" cy="462082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1800"/>
              </a:spcBef>
              <a:buNone/>
            </a:pPr>
            <a:r>
              <a:rPr lang="en-US" sz="2000" dirty="0">
                <a:latin typeface="Lexend Deca Light" pitchFamily="2" charset="77"/>
              </a:rPr>
              <a:t>Each business group will plan their investigation. Use the Investigation Planning Sheet to record your ideas. </a:t>
            </a: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Brainstorm: What variables could we keep the same or change as we care for our plants?  </a:t>
            </a:r>
          </a:p>
          <a:p>
            <a:pPr>
              <a:lnSpc>
                <a:spcPct val="135000"/>
              </a:lnSpc>
              <a:spcBef>
                <a:spcPts val="2400"/>
              </a:spcBef>
            </a:pPr>
            <a:endParaRPr lang="en-CA" sz="2000" dirty="0">
              <a:latin typeface="Lexend Deca Light" pitchFamily="2" charset="77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5F644DE-7871-5ED3-191B-A18CC1FAC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767" y="1636295"/>
            <a:ext cx="3079410" cy="4248573"/>
          </a:xfrm>
          <a:prstGeom prst="rect">
            <a:avLst/>
          </a:prstGeom>
          <a:effectLst>
            <a:outerShdw blurRad="63500" sx="100826" sy="100826" algn="ctr" rotWithShape="0">
              <a:prstClr val="black">
                <a:alpha val="2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2518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B03B-99D2-4E6B-8C36-2AE7DEF4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460" y="700000"/>
            <a:ext cx="5938887" cy="788291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Lexend Deca Medium" pitchFamily="2" charset="77"/>
              </a:rPr>
              <a:t>Action 1: Planning </a:t>
            </a:r>
            <a:br>
              <a:rPr lang="en-US" dirty="0">
                <a:latin typeface="Lexend Deca Medium" pitchFamily="2" charset="77"/>
              </a:rPr>
            </a:br>
            <a:r>
              <a:rPr lang="en-US" dirty="0">
                <a:latin typeface="Lexend Deca Medium" pitchFamily="2" charset="77"/>
              </a:rPr>
              <a:t>Your Investigation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7035-C926-4F87-80B4-C2D853ED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460" y="1835556"/>
            <a:ext cx="7561837" cy="4620827"/>
          </a:xfrm>
        </p:spPr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sz="2000" dirty="0">
                <a:solidFill>
                  <a:schemeClr val="accent2"/>
                </a:solidFill>
                <a:latin typeface="Lexend Deca Light" pitchFamily="2" charset="77"/>
              </a:rPr>
              <a:t>In your business groups: 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sz="2000" b="1" dirty="0">
                <a:latin typeface="Lexend Deca Medium" pitchFamily="2" charset="77"/>
              </a:rPr>
              <a:t>Step 1: Decide on your research question.</a:t>
            </a:r>
          </a:p>
          <a:p>
            <a:pPr>
              <a:lnSpc>
                <a:spcPct val="135000"/>
              </a:lnSpc>
              <a:spcBef>
                <a:spcPts val="1600"/>
              </a:spcBef>
            </a:pPr>
            <a:r>
              <a:rPr lang="en-US" sz="2000" dirty="0">
                <a:latin typeface="Lexend Deca Light" pitchFamily="2" charset="77"/>
              </a:rPr>
              <a:t>What would you like to learn?</a:t>
            </a:r>
          </a:p>
          <a:p>
            <a:pPr marL="0" indent="0">
              <a:lnSpc>
                <a:spcPct val="135000"/>
              </a:lnSpc>
              <a:spcBef>
                <a:spcPts val="1600"/>
              </a:spcBef>
              <a:buNone/>
            </a:pPr>
            <a:r>
              <a:rPr lang="en-US" sz="2000" b="1" dirty="0">
                <a:latin typeface="Lexend Deca Medium" pitchFamily="2" charset="77"/>
              </a:rPr>
              <a:t>Step 2:  Agree on a plan for your investigation.  </a:t>
            </a:r>
          </a:p>
          <a:p>
            <a:pPr>
              <a:lnSpc>
                <a:spcPct val="135000"/>
              </a:lnSpc>
              <a:spcBef>
                <a:spcPts val="1600"/>
              </a:spcBef>
            </a:pPr>
            <a:r>
              <a:rPr lang="en-US" sz="2000" dirty="0">
                <a:latin typeface="Lexend Deca Light" pitchFamily="2" charset="77"/>
              </a:rPr>
              <a:t>What will you keep the same?</a:t>
            </a:r>
          </a:p>
          <a:p>
            <a:pPr>
              <a:lnSpc>
                <a:spcPct val="135000"/>
              </a:lnSpc>
              <a:spcBef>
                <a:spcPts val="1600"/>
              </a:spcBef>
            </a:pPr>
            <a:r>
              <a:rPr lang="en-US" sz="2000" dirty="0">
                <a:latin typeface="Lexend Deca Light" pitchFamily="2" charset="77"/>
              </a:rPr>
              <a:t>What will you change (the variable)? </a:t>
            </a:r>
          </a:p>
        </p:txBody>
      </p:sp>
      <p:pic>
        <p:nvPicPr>
          <p:cNvPr id="5" name="Graphic 4" descr="Thought bubble outline">
            <a:extLst>
              <a:ext uri="{FF2B5EF4-FFF2-40B4-BE49-F238E27FC236}">
                <a16:creationId xmlns:a16="http://schemas.microsoft.com/office/drawing/2014/main" id="{5F898FD1-F2BE-8124-2BBC-8768C4551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29332" y="1652668"/>
            <a:ext cx="2022185" cy="2022185"/>
          </a:xfrm>
          <a:prstGeom prst="rect">
            <a:avLst/>
          </a:prstGeom>
        </p:spPr>
      </p:pic>
      <p:pic>
        <p:nvPicPr>
          <p:cNvPr id="7" name="Graphic 6" descr="Question Mark outline">
            <a:extLst>
              <a:ext uri="{FF2B5EF4-FFF2-40B4-BE49-F238E27FC236}">
                <a16:creationId xmlns:a16="http://schemas.microsoft.com/office/drawing/2014/main" id="{00609417-851A-951A-8FAD-36A9000308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48347" y="2095068"/>
            <a:ext cx="785583" cy="7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91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B03B-99D2-4E6B-8C36-2AE7DEF4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584" y="566002"/>
            <a:ext cx="5938887" cy="788291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Make a Prediction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7035-C926-4F87-80B4-C2D853ED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584" y="1674796"/>
            <a:ext cx="7525241" cy="4300324"/>
          </a:xfrm>
        </p:spPr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sz="2000" b="1" dirty="0">
                <a:latin typeface="Lexend Deca Medium" pitchFamily="2" charset="77"/>
              </a:rPr>
              <a:t>Step 3:  Write down your prediction.</a:t>
            </a:r>
          </a:p>
          <a:p>
            <a:pPr>
              <a:lnSpc>
                <a:spcPct val="135000"/>
              </a:lnSpc>
              <a:spcBef>
                <a:spcPts val="2400"/>
              </a:spcBef>
            </a:pPr>
            <a:r>
              <a:rPr lang="en-US" sz="2000" dirty="0">
                <a:latin typeface="Lexend Deca Light" pitchFamily="2" charset="77"/>
              </a:rPr>
              <a:t>Which plant do you think will grow fastest? Why?</a:t>
            </a:r>
          </a:p>
          <a:p>
            <a:pPr>
              <a:lnSpc>
                <a:spcPct val="135000"/>
              </a:lnSpc>
              <a:spcBef>
                <a:spcPts val="2400"/>
              </a:spcBef>
            </a:pPr>
            <a:r>
              <a:rPr lang="en-US" sz="2000" dirty="0">
                <a:latin typeface="Lexend Deca Light" pitchFamily="2" charset="77"/>
              </a:rPr>
              <a:t>Which plant do you think will grow tallest? Why?</a:t>
            </a:r>
          </a:p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endParaRPr lang="en-CA" sz="2000" dirty="0">
              <a:latin typeface="Lexend Deca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97606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2F8FA-F806-9AC7-F9CB-860BCD657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873818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What Will We Grow?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DF7DA87-75D9-242F-EA40-50A4AE4DC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529" y="1723068"/>
            <a:ext cx="6719823" cy="4261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These are some of the grains Ontario farmers grow.  They are part of a healthy diet.  You will find them in granola bars!</a:t>
            </a:r>
          </a:p>
        </p:txBody>
      </p:sp>
      <p:pic>
        <p:nvPicPr>
          <p:cNvPr id="4" name="Picture 3" descr="Close-up of a plant with pods&#10;&#10;Description automatically generated">
            <a:extLst>
              <a:ext uri="{FF2B5EF4-FFF2-40B4-BE49-F238E27FC236}">
                <a16:creationId xmlns:a16="http://schemas.microsoft.com/office/drawing/2014/main" id="{7B3C1118-1B6A-F90F-93EF-3ED5E1913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"/>
          <a:stretch/>
        </p:blipFill>
        <p:spPr>
          <a:xfrm>
            <a:off x="3521930" y="2812211"/>
            <a:ext cx="1843022" cy="2589120"/>
          </a:xfrm>
          <a:prstGeom prst="rect">
            <a:avLst/>
          </a:prstGeom>
        </p:spPr>
      </p:pic>
      <p:pic>
        <p:nvPicPr>
          <p:cNvPr id="6" name="Picture 5" descr="Close-up of a plant with seeds&#10;&#10;Description automatically generated">
            <a:extLst>
              <a:ext uri="{FF2B5EF4-FFF2-40B4-BE49-F238E27FC236}">
                <a16:creationId xmlns:a16="http://schemas.microsoft.com/office/drawing/2014/main" id="{9E661D16-F77E-D515-9DF3-4CAD4623D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88" y="3202914"/>
            <a:ext cx="2194560" cy="1645920"/>
          </a:xfrm>
          <a:prstGeom prst="rect">
            <a:avLst/>
          </a:prstGeom>
        </p:spPr>
      </p:pic>
      <p:pic>
        <p:nvPicPr>
          <p:cNvPr id="9" name="Picture 8" descr="Close-up of wheat in a field&#10;&#10;Description automatically generated">
            <a:extLst>
              <a:ext uri="{FF2B5EF4-FFF2-40B4-BE49-F238E27FC236}">
                <a16:creationId xmlns:a16="http://schemas.microsoft.com/office/drawing/2014/main" id="{F930A80E-79B9-D756-EC0A-E6638F009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071" y="3054702"/>
            <a:ext cx="2594407" cy="17367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38B017-BA28-A196-3E8B-3F8BEBD5D4AE}"/>
              </a:ext>
            </a:extLst>
          </p:cNvPr>
          <p:cNvSpPr txBox="1"/>
          <p:nvPr/>
        </p:nvSpPr>
        <p:spPr>
          <a:xfrm>
            <a:off x="1699840" y="4939666"/>
            <a:ext cx="75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Oats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0B7C98-D30E-ACBA-C67D-3389E4C0C5A4}"/>
              </a:ext>
            </a:extLst>
          </p:cNvPr>
          <p:cNvSpPr txBox="1"/>
          <p:nvPr/>
        </p:nvSpPr>
        <p:spPr>
          <a:xfrm>
            <a:off x="3758029" y="5470628"/>
            <a:ext cx="1370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Soybeans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B892A6-2DEB-3CA4-490C-54BACFA072C6}"/>
              </a:ext>
            </a:extLst>
          </p:cNvPr>
          <p:cNvSpPr txBox="1"/>
          <p:nvPr/>
        </p:nvSpPr>
        <p:spPr>
          <a:xfrm>
            <a:off x="6434079" y="4881795"/>
            <a:ext cx="1021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Wheat</a:t>
            </a:r>
          </a:p>
        </p:txBody>
      </p:sp>
    </p:spTree>
    <p:extLst>
      <p:ext uri="{BB962C8B-B14F-4D97-AF65-F5344CB8AC3E}">
        <p14:creationId xmlns:p14="http://schemas.microsoft.com/office/powerpoint/2010/main" val="1474284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2F8FA-F806-9AC7-F9CB-860BCD657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757146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Collect Your Supplies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F3AA84B6-B147-2061-3013-ADA8AF118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565262"/>
            <a:ext cx="7418895" cy="4001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You will need…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D6E0A7-4178-58D5-9B08-98CD23B8AC58}"/>
              </a:ext>
            </a:extLst>
          </p:cNvPr>
          <p:cNvSpPr txBox="1"/>
          <p:nvPr/>
        </p:nvSpPr>
        <p:spPr>
          <a:xfrm>
            <a:off x="1235638" y="2763663"/>
            <a:ext cx="1712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Lexend Deca Light" pitchFamily="2" charset="77"/>
              </a:rPr>
              <a:t>A cup or pot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B8967D-EBD3-FBA8-234B-6EBC7A57E0B4}"/>
              </a:ext>
            </a:extLst>
          </p:cNvPr>
          <p:cNvSpPr txBox="1"/>
          <p:nvPr/>
        </p:nvSpPr>
        <p:spPr>
          <a:xfrm>
            <a:off x="3280249" y="4835895"/>
            <a:ext cx="1208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Lexend Deca Medium" pitchFamily="2" charset="77"/>
              </a:rPr>
              <a:t>Soil pucks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E312D-C367-7920-18E9-CDB7C833821A}"/>
              </a:ext>
            </a:extLst>
          </p:cNvPr>
          <p:cNvSpPr txBox="1"/>
          <p:nvPr/>
        </p:nvSpPr>
        <p:spPr>
          <a:xfrm>
            <a:off x="3763501" y="2500319"/>
            <a:ext cx="4029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Lexend Deca Medium" pitchFamily="2" charset="77"/>
              </a:rPr>
              <a:t>Room temperature water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A07EE8-8C34-2B5E-ABE6-2EE5C6979258}"/>
              </a:ext>
            </a:extLst>
          </p:cNvPr>
          <p:cNvSpPr txBox="1"/>
          <p:nvPr/>
        </p:nvSpPr>
        <p:spPr>
          <a:xfrm>
            <a:off x="6721570" y="3308435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Lexend Deca Medium" pitchFamily="2" charset="77"/>
              </a:rPr>
              <a:t>Seeds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E41041-18FF-97BD-9D5B-A0058073F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916" y="3102003"/>
            <a:ext cx="1403764" cy="13479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1E4038-BCE6-DAEE-424A-FDE7E627A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1194" y="3429000"/>
            <a:ext cx="1885785" cy="23479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97CB8B-93B4-4185-270F-D471C8094A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4436" y="4627401"/>
            <a:ext cx="1039299" cy="7440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BA1436-18BA-C621-FB32-CC776E004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01426">
            <a:off x="6249241" y="4544264"/>
            <a:ext cx="731333" cy="10132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2860C7-0FA8-4B67-A75C-C8154A4701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59004">
            <a:off x="7036636" y="4800783"/>
            <a:ext cx="731333" cy="10132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70D0422-B510-BD7F-F194-2DE500D9DF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5930" y="5589323"/>
            <a:ext cx="643671" cy="1038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838636-9E09-6BBE-C99C-FB5AEBA30A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0129" y="5451983"/>
            <a:ext cx="643671" cy="1038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AFA2FE2-FE87-94CE-C354-16C411A8FD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9824" y="5314643"/>
            <a:ext cx="643671" cy="1038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077371-FFC1-289E-9A32-0BCA25CFF6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3089" y="3667224"/>
            <a:ext cx="569332" cy="5663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142BA6-492B-A424-6A8F-692B36E341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0624" y="3856160"/>
            <a:ext cx="684114" cy="5759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7267BFD-54F1-4281-7C05-9413529BE2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24242" y="3611940"/>
            <a:ext cx="598993" cy="55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89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2F8FA-F806-9AC7-F9CB-860BCD657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9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Action 2: Plant a Seed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DF7DA87-75D9-242F-EA40-50A4AE4DC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9" y="1713297"/>
            <a:ext cx="7114458" cy="4366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Lexend Deca Light" pitchFamily="2" charset="77"/>
              </a:rPr>
              <a:t>Planting directions.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en-US" sz="900" dirty="0">
              <a:latin typeface="Lexend Deca Light" pitchFamily="2" charset="77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Lexend Deca Light" pitchFamily="2" charset="77"/>
              </a:rPr>
              <a:t>Pour about an inch of warm water in the cup.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Lexend Deca Light" pitchFamily="2" charset="77"/>
              </a:rPr>
              <a:t>Unwrap the soil puck. Put it in the cup.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Lexend Deca Light" pitchFamily="2" charset="77"/>
              </a:rPr>
              <a:t>Let the puck expand (5-15 min). Dump out the remaining water.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Lexend Deca Light" pitchFamily="2" charset="77"/>
              </a:rPr>
              <a:t>Put seed in center of soil about 1cm deep.  Pinch the hole closed.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Lexend Deca Light" pitchFamily="2" charset="77"/>
              </a:rPr>
              <a:t>Place the cup in a warm place, like a sunny window.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50194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D26F0-CD7B-B1D9-CFDF-E34DC0BE8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015" y="844942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 Note for Teachers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32A28-1198-1337-260F-67EF8B086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7015" y="1853874"/>
            <a:ext cx="6844951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This activity will help your students learn about plant growth and understand where their granola bar ingredients come from.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You can get materials for this activity by ordering the free </a:t>
            </a:r>
            <a:r>
              <a:rPr lang="en-US" sz="2000" dirty="0" err="1">
                <a:latin typeface="Lexend Deca Light" pitchFamily="2" charset="77"/>
              </a:rPr>
              <a:t>STEMterprise</a:t>
            </a:r>
            <a:r>
              <a:rPr lang="en-US" sz="2000" dirty="0">
                <a:latin typeface="Lexend Deca Light" pitchFamily="2" charset="77"/>
              </a:rPr>
              <a:t> kits or by picking up your own seeds and planting materials.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If required, the lesson can be simplified by doing a whole class investigation.  </a:t>
            </a:r>
          </a:p>
        </p:txBody>
      </p:sp>
    </p:spTree>
    <p:extLst>
      <p:ext uri="{BB962C8B-B14F-4D97-AF65-F5344CB8AC3E}">
        <p14:creationId xmlns:p14="http://schemas.microsoft.com/office/powerpoint/2010/main" val="2684572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500227-C2A1-4F77-8FB0-C9E958A9E5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2268" y="10"/>
            <a:ext cx="5481732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C81E9E8-A606-4819-8B36-A0230D37B87B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2268" y="3493008"/>
            <a:ext cx="5481732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ln>
            <a:noFill/>
          </a:ln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499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4E9D7EA-FF6D-42D7-A99B-D14F7992B772}"/>
              </a:ext>
            </a:extLst>
          </p:cNvPr>
          <p:cNvSpPr/>
          <p:nvPr/>
        </p:nvSpPr>
        <p:spPr>
          <a:xfrm>
            <a:off x="250315" y="571350"/>
            <a:ext cx="4715223" cy="574372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6A8F53-CFF7-41EC-8440-7763226F7A14}"/>
              </a:ext>
            </a:extLst>
          </p:cNvPr>
          <p:cNvCxnSpPr/>
          <p:nvPr/>
        </p:nvCxnSpPr>
        <p:spPr>
          <a:xfrm>
            <a:off x="688464" y="1595902"/>
            <a:ext cx="3188569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3">
            <a:extLst>
              <a:ext uri="{FF2B5EF4-FFF2-40B4-BE49-F238E27FC236}">
                <a16:creationId xmlns:a16="http://schemas.microsoft.com/office/drawing/2014/main" id="{B6E1E382-F8E7-471D-8A63-E9E678A87D12}"/>
              </a:ext>
            </a:extLst>
          </p:cNvPr>
          <p:cNvSpPr txBox="1">
            <a:spLocks/>
          </p:cNvSpPr>
          <p:nvPr/>
        </p:nvSpPr>
        <p:spPr>
          <a:xfrm>
            <a:off x="573185" y="808269"/>
            <a:ext cx="4679624" cy="787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Lexend Deca Medium" pitchFamily="2" charset="77"/>
              </a:rPr>
              <a:t>Observational Journals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8BC656-AE6B-4CE8-A02A-27EAD0DFF6C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7200" y="2010815"/>
            <a:ext cx="3984799" cy="443227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800" dirty="0">
                <a:latin typeface="Lexend Deca Light" pitchFamily="2" charset="77"/>
              </a:rPr>
              <a:t>Let’s keep a seed journal! Each time you water your plants, observe them; record differences you see.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800" dirty="0">
                <a:latin typeface="Lexend Deca Light" pitchFamily="2" charset="77"/>
              </a:rPr>
              <a:t>Include a diagram for each entry. 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r>
              <a:rPr lang="en-US" sz="1800" dirty="0">
                <a:solidFill>
                  <a:srgbClr val="FF6600"/>
                </a:solidFill>
                <a:latin typeface="Lexend Deca Light" pitchFamily="2" charset="77"/>
              </a:rPr>
              <a:t>Bonus!  </a:t>
            </a:r>
            <a:r>
              <a:rPr lang="en-US" sz="1800" dirty="0">
                <a:latin typeface="Lexend Deca Light" pitchFamily="2" charset="77"/>
              </a:rPr>
              <a:t>Take a picture of your plants each day to create a time lapse video of your plant’s growth. </a:t>
            </a:r>
          </a:p>
        </p:txBody>
      </p:sp>
    </p:spTree>
    <p:extLst>
      <p:ext uri="{BB962C8B-B14F-4D97-AF65-F5344CB8AC3E}">
        <p14:creationId xmlns:p14="http://schemas.microsoft.com/office/powerpoint/2010/main" val="6358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B03B-99D2-4E6B-8C36-2AE7DEF4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462" y="787383"/>
            <a:ext cx="5938887" cy="788291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Conclusions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7035-C926-4F87-80B4-C2D853ED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584" y="1674796"/>
            <a:ext cx="7525241" cy="4300324"/>
          </a:xfrm>
        </p:spPr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spcBef>
                <a:spcPts val="2400"/>
              </a:spcBef>
              <a:buNone/>
            </a:pPr>
            <a:r>
              <a:rPr lang="en-US" sz="2000" dirty="0">
                <a:latin typeface="Lexend Deca Light" pitchFamily="2" charset="77"/>
              </a:rPr>
              <a:t>Once your plants have grown, consider :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What did you observe? Why do you think it happened?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Was your prediction correct?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Which ingredient grew fastest? Tallest?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What did you notice about the directions the plants grew?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Was your investigation a fair test?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2000" dirty="0">
                <a:latin typeface="Lexend Deca Light" pitchFamily="2" charset="77"/>
              </a:rPr>
              <a:t>How could you improve it next time?</a:t>
            </a:r>
            <a:endParaRPr lang="en-CA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01268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80723-D5BD-C311-7658-06C3B8821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903" y="813849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Wrap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BA476-98D7-5CA0-130B-E4786BEA3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565262"/>
            <a:ext cx="7133709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Lexend Deca Medium" pitchFamily="2" charset="77"/>
            </a:endParaRPr>
          </a:p>
          <a:p>
            <a:pPr marL="0" indent="0" algn="ctr">
              <a:buNone/>
            </a:pPr>
            <a:endParaRPr lang="en-US" sz="4000" dirty="0">
              <a:solidFill>
                <a:schemeClr val="accent2"/>
              </a:solidFill>
              <a:latin typeface="Lexend Deca Medium" pitchFamily="2" charset="77"/>
            </a:endParaRPr>
          </a:p>
          <a:p>
            <a:pPr marL="0" indent="0" algn="ctr">
              <a:buNone/>
            </a:pPr>
            <a:r>
              <a:rPr lang="en-US" sz="4000" dirty="0">
                <a:solidFill>
                  <a:schemeClr val="accent2"/>
                </a:solidFill>
                <a:latin typeface="Lexend Deca Medium" pitchFamily="2" charset="77"/>
              </a:rPr>
              <a:t>What is one word that summarizes today’s lesson for you? </a:t>
            </a:r>
          </a:p>
          <a:p>
            <a:pPr marL="0" indent="0">
              <a:buNone/>
            </a:pPr>
            <a:endParaRPr lang="en-US" sz="3200" dirty="0">
              <a:latin typeface="Lexend Deca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5847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AF6D2A0-F12B-7265-AE05-1A04F7CF1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8" y="718744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Check In – What’s Next?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D4B294-9F28-6028-CB8C-AA40B685A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60" y="2439211"/>
            <a:ext cx="3505200" cy="3505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2F6C16-5358-57DF-475A-552BAA022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847" y="2408501"/>
            <a:ext cx="3159826" cy="3505199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B4B066-BD87-60E6-A1A1-DADB72782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584" y="1674796"/>
            <a:ext cx="7525241" cy="430032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latin typeface="Lexend Deca Light" pitchFamily="2" charset="77"/>
              </a:rPr>
              <a:t>If you can answer this, you will know what you will be learning about in the next stage of </a:t>
            </a:r>
            <a:r>
              <a:rPr lang="en-US" dirty="0" err="1">
                <a:latin typeface="Lexend Deca Light" pitchFamily="2" charset="77"/>
              </a:rPr>
              <a:t>STEMterprise</a:t>
            </a:r>
            <a:r>
              <a:rPr lang="en-US" dirty="0">
                <a:latin typeface="Lexend Deca Light" pitchFamily="2" charset="77"/>
              </a:rPr>
              <a:t>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latin typeface="Lexend Deca Light" pitchFamily="2" charset="77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living and I am dead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light and I am heavy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strong enough to hold up a school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fragile enough to blow away in the wind.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a home.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Lexend Deca Light" pitchFamily="2" charset="77"/>
              </a:rPr>
              <a:t>I am made up of many different things.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latin typeface="Lexend Deca Light" pitchFamily="2" charset="77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Lexend Deca Light" pitchFamily="2" charset="77"/>
              </a:rPr>
              <a:t>What am I?</a:t>
            </a:r>
            <a:endParaRPr lang="en-CA" b="1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23854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B77AD-E8D8-8861-A5B9-78B653271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67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E6120-7A87-8FA2-5F23-AE0ADF689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517" y="1756907"/>
            <a:ext cx="7418895" cy="473655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en-CA" sz="1400" b="1" kern="100" dirty="0"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Life Systems</a:t>
            </a:r>
          </a:p>
          <a:p>
            <a:pPr marL="342900" lvl="0" indent="-342900">
              <a:lnSpc>
                <a:spcPct val="120000"/>
              </a:lnSpc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B2.1 </a:t>
            </a: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Describe the basic needs of plants, including the need for air, water, light, heat, nutrients, and space, and identify environmental conditions that may threaten plant survival</a:t>
            </a:r>
            <a:endParaRPr lang="en-CA" sz="14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B2.2 </a:t>
            </a: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Identify different parts of plants, including the root, stem, flower, stamen, pistil, leaf, seed, cone, and fruit, and describe how each part contributes to plants’ survival within their environment</a:t>
            </a:r>
            <a:endParaRPr lang="en-CA" sz="14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B2.3 Describe changes that different plants undergo in their life cycles</a:t>
            </a:r>
          </a:p>
          <a:p>
            <a:pPr marL="342900" lvl="0" indent="-342900">
              <a:lnSpc>
                <a:spcPct val="120000"/>
              </a:lnSpc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B2.4 Describe ways in which a variety of plants adapt and/or react to their environment and to changes in their environment</a:t>
            </a:r>
            <a:endParaRPr lang="en-CA" sz="14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sz="14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5423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B77AD-E8D8-8861-A5B9-78B653271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67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E6120-7A87-8FA2-5F23-AE0ADF689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515" y="1695796"/>
            <a:ext cx="7201085" cy="4449716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400"/>
              </a:spcBef>
              <a:spcAft>
                <a:spcPts val="800"/>
              </a:spcAft>
              <a:buNone/>
            </a:pPr>
            <a:r>
              <a:rPr lang="en-CA" sz="1400" b="1" kern="100" dirty="0"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STEM Skills</a:t>
            </a:r>
          </a:p>
          <a:p>
            <a:pPr marL="342900" lvl="0" indent="-342900">
              <a:lnSpc>
                <a:spcPct val="120000"/>
              </a:lnSpc>
              <a:spcBef>
                <a:spcPts val="400"/>
              </a:spcBef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A1.2 Use a scientific experimentation process and associated skills to conduct investigations </a:t>
            </a:r>
            <a:endParaRPr lang="en-CA" sz="14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400"/>
              </a:spcBef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A1.5 Communicate their findings, using science and technology vocabulary and formats that are appropriate for specific audiences and purposes</a:t>
            </a:r>
          </a:p>
          <a:p>
            <a:pPr marL="0" indent="0">
              <a:lnSpc>
                <a:spcPct val="120000"/>
              </a:lnSpc>
              <a:spcBef>
                <a:spcPts val="400"/>
              </a:spcBef>
              <a:spcAft>
                <a:spcPts val="800"/>
              </a:spcAft>
              <a:buNone/>
            </a:pPr>
            <a:r>
              <a:rPr lang="en-CA" sz="1400" b="1" kern="100" dirty="0"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Algebra &amp; Data</a:t>
            </a:r>
            <a:endParaRPr lang="en-CA" sz="1400" kern="100" dirty="0"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400"/>
              </a:spcBef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C4 Apply the process of mathematical modelling to represent, analyze, make predictions and provide insight into real-life situations.</a:t>
            </a:r>
          </a:p>
          <a:p>
            <a:pPr marL="342900" lvl="0" indent="-342900">
              <a:lnSpc>
                <a:spcPct val="120000"/>
              </a:lnSpc>
              <a:spcBef>
                <a:spcPts val="400"/>
              </a:spcBef>
              <a:buFont typeface="Symbol" pitchFamily="2" charset="2"/>
              <a:buChar char=""/>
            </a:pPr>
            <a:r>
              <a:rPr lang="en-CA" sz="1400" dirty="0">
                <a:solidFill>
                  <a:srgbClr val="000000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D1.2 Collect data through observations, experiments, and interviews to answer questions of interest that focus on qualitative and quantitative data, and organize the data using frequency tables.</a:t>
            </a:r>
          </a:p>
          <a:p>
            <a:pPr marL="0" lvl="0" indent="0">
              <a:lnSpc>
                <a:spcPct val="120000"/>
              </a:lnSpc>
              <a:spcBef>
                <a:spcPts val="400"/>
              </a:spcBef>
              <a:buNone/>
            </a:pPr>
            <a:r>
              <a:rPr lang="en-CA" sz="1400" b="1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Agriculture/Agri-Food Themes</a:t>
            </a:r>
          </a:p>
          <a:p>
            <a:pPr marL="0" indent="0">
              <a:lnSpc>
                <a:spcPct val="120000"/>
              </a:lnSpc>
              <a:spcBef>
                <a:spcPts val="400"/>
              </a:spcBef>
              <a:buNone/>
            </a:pPr>
            <a:r>
              <a:rPr lang="en-CA" sz="1400" dirty="0">
                <a:solidFill>
                  <a:srgbClr val="000000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Plant seeds as an introduction to learning about soil</a:t>
            </a:r>
            <a:endParaRPr lang="en-CA" sz="14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400"/>
              </a:spcBef>
              <a:buNone/>
            </a:pPr>
            <a:endParaRPr lang="en-CA" sz="1400" b="1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79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3</a:t>
            </a:r>
          </a:p>
          <a:p>
            <a:r>
              <a:rPr lang="en-US" dirty="0">
                <a:latin typeface="Lexend Deca Medium" pitchFamily="2" charset="77"/>
              </a:rPr>
              <a:t>Lesson 4: Planting Your Seeds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E46912-E872-EA2B-8BEB-4DADA2AD4AEE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36C93C-9D50-C712-AD5B-3CDE95C6D625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1323005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905" y="853024"/>
            <a:ext cx="5938887" cy="786547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Learning Goals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905" y="1868150"/>
            <a:ext cx="7142189" cy="442384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Lexend Deca Medium" pitchFamily="2" charset="77"/>
              </a:rPr>
              <a:t>Notice that plants have distinct features.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Lexend Deca Medium" pitchFamily="2" charset="77"/>
              </a:rPr>
              <a:t>Name what is the same and different among the plants you grow.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Lexend Deca Medium" pitchFamily="2" charset="77"/>
              </a:rPr>
              <a:t>Understand what plants need.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Lexend Deca Medium" pitchFamily="2" charset="77"/>
              </a:rPr>
              <a:t>Consider different ways people grow plants for food.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>
                <a:latin typeface="Lexend Deca Medium" pitchFamily="2" charset="77"/>
              </a:rPr>
              <a:t>Discuss conditions in the environment that may threaten plants and animals.</a:t>
            </a:r>
            <a:endParaRPr lang="en-CA" sz="2000" dirty="0">
              <a:latin typeface="Lexend Deca Medium" pitchFamily="2" charset="77"/>
            </a:endParaRPr>
          </a:p>
        </p:txBody>
      </p:sp>
      <p:pic>
        <p:nvPicPr>
          <p:cNvPr id="5" name="Picture 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72F22970-8735-471F-A6E0-5DFAF71DCC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55374">
            <a:off x="6821337" y="4420266"/>
            <a:ext cx="1946162" cy="19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33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024FCC5-6149-459D-AFB5-501D52AEC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29" y="751017"/>
            <a:ext cx="6108569" cy="783372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Minds ON!</a:t>
            </a:r>
            <a:endParaRPr lang="en-CA" dirty="0">
              <a:latin typeface="Lexend Deca Medium" pitchFamily="2" charset="77"/>
            </a:endParaRPr>
          </a:p>
        </p:txBody>
      </p:sp>
      <p:pic>
        <p:nvPicPr>
          <p:cNvPr id="6" name="Picture 5" descr="A picture containing toy, doll, clipart&#10;&#10;Description automatically generated">
            <a:extLst>
              <a:ext uri="{FF2B5EF4-FFF2-40B4-BE49-F238E27FC236}">
                <a16:creationId xmlns:a16="http://schemas.microsoft.com/office/drawing/2014/main" id="{48180A1A-4165-41DF-BB7F-888F55853F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620" y="3429000"/>
            <a:ext cx="2019475" cy="225941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D179D26-3031-189F-B736-DE4A762AE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729" y="1567237"/>
            <a:ext cx="7517574" cy="477497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CA" sz="2000" dirty="0">
                <a:latin typeface="Lexend Deca Medium" pitchFamily="2" charset="77"/>
              </a:rPr>
              <a:t>Watch this video of corn growing on a farm.  </a:t>
            </a:r>
            <a:br>
              <a:rPr lang="en-CA" sz="2000" dirty="0">
                <a:latin typeface="Lexend Deca Medium" pitchFamily="2" charset="77"/>
              </a:rPr>
            </a:br>
            <a:r>
              <a:rPr lang="en-CA" sz="2000" dirty="0">
                <a:solidFill>
                  <a:schemeClr val="accent2"/>
                </a:solidFill>
                <a:latin typeface="Lexend Deca Medium" pitchFamily="2" charset="77"/>
              </a:rPr>
              <a:t>What do you notice?  What do you wonder?  </a:t>
            </a:r>
            <a:r>
              <a:rPr lang="en-CA" sz="2000" dirty="0">
                <a:latin typeface="Lexend Deca Medium" pitchFamily="2" charset="77"/>
              </a:rPr>
              <a:t> </a:t>
            </a:r>
          </a:p>
        </p:txBody>
      </p:sp>
      <p:pic>
        <p:nvPicPr>
          <p:cNvPr id="2" name="Online Media 1" descr="An entire corn growing season in 1 minute">
            <a:hlinkClick r:id="" action="ppaction://media"/>
            <a:extLst>
              <a:ext uri="{FF2B5EF4-FFF2-40B4-BE49-F238E27FC236}">
                <a16:creationId xmlns:a16="http://schemas.microsoft.com/office/drawing/2014/main" id="{C7D09405-F45E-18C5-95F0-020A3087898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32802" y="2843072"/>
            <a:ext cx="4332196" cy="244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584" y="851752"/>
            <a:ext cx="5938887" cy="78654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Growing Our Ingredients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584" y="1638300"/>
            <a:ext cx="7418895" cy="4479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These are some of the grains Ontario farmers grow.  </a:t>
            </a: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They are part of a healthy diet.  </a:t>
            </a: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25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40C2A3-E4C6-0330-D423-0664B6675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84" y="2465630"/>
            <a:ext cx="7551977" cy="2986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A54320-DA9F-A828-9F17-D5C9EE8B27CE}"/>
              </a:ext>
            </a:extLst>
          </p:cNvPr>
          <p:cNvSpPr txBox="1"/>
          <p:nvPr/>
        </p:nvSpPr>
        <p:spPr>
          <a:xfrm>
            <a:off x="3128046" y="5550744"/>
            <a:ext cx="779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Corn</a:t>
            </a:r>
            <a:endParaRPr lang="en-US" dirty="0">
              <a:latin typeface="Lexend Deca Medium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A0D60-871D-21A0-216E-BFEB4B7E9D4D}"/>
              </a:ext>
            </a:extLst>
          </p:cNvPr>
          <p:cNvSpPr txBox="1"/>
          <p:nvPr/>
        </p:nvSpPr>
        <p:spPr>
          <a:xfrm>
            <a:off x="5623372" y="5517898"/>
            <a:ext cx="1370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Soybeans</a:t>
            </a:r>
            <a:endParaRPr lang="en-US" dirty="0">
              <a:latin typeface="Lexend Deca Medium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77CBBA-49BC-BA52-E6F1-4697D3CF2A40}"/>
              </a:ext>
            </a:extLst>
          </p:cNvPr>
          <p:cNvSpPr txBox="1"/>
          <p:nvPr/>
        </p:nvSpPr>
        <p:spPr>
          <a:xfrm>
            <a:off x="4417311" y="5539654"/>
            <a:ext cx="75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Oats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689A8E-5E01-D07C-B0CF-C115167F4104}"/>
              </a:ext>
            </a:extLst>
          </p:cNvPr>
          <p:cNvSpPr txBox="1"/>
          <p:nvPr/>
        </p:nvSpPr>
        <p:spPr>
          <a:xfrm>
            <a:off x="1627868" y="5517899"/>
            <a:ext cx="968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Barley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51C64E-8E09-9CF5-530B-64C76AC54C6E}"/>
              </a:ext>
            </a:extLst>
          </p:cNvPr>
          <p:cNvSpPr txBox="1"/>
          <p:nvPr/>
        </p:nvSpPr>
        <p:spPr>
          <a:xfrm>
            <a:off x="7116586" y="5517897"/>
            <a:ext cx="1021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Lexend Deca Medium" pitchFamily="2" charset="77"/>
              </a:rPr>
              <a:t>Wheat</a:t>
            </a:r>
            <a:endParaRPr lang="en-US" dirty="0">
              <a:latin typeface="Lexend Deca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00624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728" y="835225"/>
            <a:ext cx="5938887" cy="78654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Growing Our Ingredients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2715" y="1541191"/>
            <a:ext cx="6055483" cy="47654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US" sz="2000" dirty="0">
                <a:latin typeface="Lexend Deca Light" pitchFamily="2" charset="77"/>
              </a:rPr>
              <a:t>We will be growing ingredients that could be used in granola bars.</a:t>
            </a:r>
          </a:p>
          <a:p>
            <a:pPr marL="0" indent="0">
              <a:lnSpc>
                <a:spcPct val="100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2400"/>
              </a:spcBef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01A0698-E625-6C1C-E2C3-584130D23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4" r="15344"/>
          <a:stretch/>
        </p:blipFill>
        <p:spPr>
          <a:xfrm>
            <a:off x="1433030" y="2742456"/>
            <a:ext cx="1755264" cy="1789067"/>
          </a:xfrm>
          <a:prstGeom prst="ellipse">
            <a:avLst/>
          </a:prstGeom>
        </p:spPr>
      </p:pic>
      <p:pic>
        <p:nvPicPr>
          <p:cNvPr id="18" name="Picture 17" descr="A close-up of soybeans&#10;&#10;Description automatically generated">
            <a:extLst>
              <a:ext uri="{FF2B5EF4-FFF2-40B4-BE49-F238E27FC236}">
                <a16:creationId xmlns:a16="http://schemas.microsoft.com/office/drawing/2014/main" id="{0750FA17-71A2-B489-9C1D-A82648535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4" b="3425"/>
          <a:stretch/>
        </p:blipFill>
        <p:spPr>
          <a:xfrm>
            <a:off x="3694368" y="2703566"/>
            <a:ext cx="1755264" cy="1827957"/>
          </a:xfrm>
          <a:prstGeom prst="ellipse">
            <a:avLst/>
          </a:prstGeom>
        </p:spPr>
      </p:pic>
      <p:pic>
        <p:nvPicPr>
          <p:cNvPr id="19" name="Picture 18" descr="A pile of grained wheat&#10;&#10;Description automatically generated with medium confidence">
            <a:extLst>
              <a:ext uri="{FF2B5EF4-FFF2-40B4-BE49-F238E27FC236}">
                <a16:creationId xmlns:a16="http://schemas.microsoft.com/office/drawing/2014/main" id="{553C6D70-B342-2A94-0E97-E1A0768431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95" b="6911"/>
          <a:stretch/>
        </p:blipFill>
        <p:spPr>
          <a:xfrm>
            <a:off x="5955706" y="2676986"/>
            <a:ext cx="1807539" cy="1827957"/>
          </a:xfrm>
          <a:prstGeom prst="ellipse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30EF05-D489-4FA7-41DF-F498EA94A9D9}"/>
              </a:ext>
            </a:extLst>
          </p:cNvPr>
          <p:cNvSpPr txBox="1"/>
          <p:nvPr/>
        </p:nvSpPr>
        <p:spPr>
          <a:xfrm>
            <a:off x="1459308" y="4993643"/>
            <a:ext cx="1702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Lexend Deca Medium" pitchFamily="2" charset="77"/>
              </a:rPr>
              <a:t>Oats</a:t>
            </a:r>
          </a:p>
          <a:p>
            <a:pPr algn="ctr"/>
            <a:r>
              <a:rPr lang="en-US" dirty="0">
                <a:latin typeface="Lexend Deca Medium" pitchFamily="2" charset="77"/>
              </a:rPr>
              <a:t>Long and tan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51C255-E4DC-3F56-BA1A-7A6C5339FCF9}"/>
              </a:ext>
            </a:extLst>
          </p:cNvPr>
          <p:cNvSpPr txBox="1"/>
          <p:nvPr/>
        </p:nvSpPr>
        <p:spPr>
          <a:xfrm>
            <a:off x="3745778" y="4993642"/>
            <a:ext cx="1558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Lexend Deca Medium" pitchFamily="2" charset="77"/>
              </a:rPr>
              <a:t>Soybeans</a:t>
            </a:r>
          </a:p>
          <a:p>
            <a:pPr algn="ctr"/>
            <a:r>
              <a:rPr lang="en-US" dirty="0">
                <a:latin typeface="Lexend Deca Medium" pitchFamily="2" charset="77"/>
              </a:rPr>
              <a:t>Round and tan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522A29-7CC3-FE4B-C75F-A6A9374AA625}"/>
              </a:ext>
            </a:extLst>
          </p:cNvPr>
          <p:cNvSpPr txBox="1"/>
          <p:nvPr/>
        </p:nvSpPr>
        <p:spPr>
          <a:xfrm>
            <a:off x="5969509" y="4993641"/>
            <a:ext cx="1737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Lexend Deca Medium" pitchFamily="2" charset="77"/>
              </a:rPr>
              <a:t>Wheat</a:t>
            </a:r>
          </a:p>
          <a:p>
            <a:pPr algn="ctr"/>
            <a:r>
              <a:rPr lang="en-US" dirty="0">
                <a:latin typeface="Lexend Deca Medium" pitchFamily="2" charset="77"/>
              </a:rPr>
              <a:t>Smallest and tan</a:t>
            </a:r>
          </a:p>
        </p:txBody>
      </p:sp>
    </p:spTree>
    <p:extLst>
      <p:ext uri="{BB962C8B-B14F-4D97-AF65-F5344CB8AC3E}">
        <p14:creationId xmlns:p14="http://schemas.microsoft.com/office/powerpoint/2010/main" val="724604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4526</TotalTime>
  <Words>2520</Words>
  <Application>Microsoft Macintosh PowerPoint</Application>
  <PresentationFormat>On-screen Show (4:3)</PresentationFormat>
  <Paragraphs>306</Paragraphs>
  <Slides>23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Arial Rounded MT Bold</vt:lpstr>
      <vt:lpstr>Calibri</vt:lpstr>
      <vt:lpstr>Century Gothic</vt:lpstr>
      <vt:lpstr>IIKLH K+ Arial MT</vt:lpstr>
      <vt:lpstr>InterstateCondensed-Light</vt:lpstr>
      <vt:lpstr>Lexend Deca Light</vt:lpstr>
      <vt:lpstr>Lexend Deca Medium</vt:lpstr>
      <vt:lpstr>Symbol</vt:lpstr>
      <vt:lpstr>Office Theme</vt:lpstr>
      <vt:lpstr>PowerPoint Presentation</vt:lpstr>
      <vt:lpstr>A Note for Teachers</vt:lpstr>
      <vt:lpstr>Expectations</vt:lpstr>
      <vt:lpstr>Expectations</vt:lpstr>
      <vt:lpstr>PowerPoint Presentation</vt:lpstr>
      <vt:lpstr>Learning Goals</vt:lpstr>
      <vt:lpstr>Minds ON!</vt:lpstr>
      <vt:lpstr>Growing Our Ingredients</vt:lpstr>
      <vt:lpstr>Growing Our Ingredients</vt:lpstr>
      <vt:lpstr>PowerPoint Presentation</vt:lpstr>
      <vt:lpstr>PowerPoint Presentation</vt:lpstr>
      <vt:lpstr>A Fair Test</vt:lpstr>
      <vt:lpstr>Variables</vt:lpstr>
      <vt:lpstr>Planning Your Investigation</vt:lpstr>
      <vt:lpstr>Action 1: Planning  Your Investigation</vt:lpstr>
      <vt:lpstr>Make a Prediction</vt:lpstr>
      <vt:lpstr>What Will We Grow?</vt:lpstr>
      <vt:lpstr>Collect Your Supplies</vt:lpstr>
      <vt:lpstr>Action 2: Plant a Seed</vt:lpstr>
      <vt:lpstr>PowerPoint Presentation</vt:lpstr>
      <vt:lpstr>Conclusions</vt:lpstr>
      <vt:lpstr>Wrap Up</vt:lpstr>
      <vt:lpstr>Check In – What’s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Ratz</dc:creator>
  <cp:lastModifiedBy>Nicole Koopstra</cp:lastModifiedBy>
  <cp:revision>160</cp:revision>
  <cp:lastPrinted>2022-12-13T20:08:31Z</cp:lastPrinted>
  <dcterms:created xsi:type="dcterms:W3CDTF">2022-06-20T17:57:32Z</dcterms:created>
  <dcterms:modified xsi:type="dcterms:W3CDTF">2024-10-03T17:46:21Z</dcterms:modified>
</cp:coreProperties>
</file>